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81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00AE1-F00B-4B86-9D71-102783668238}" type="datetimeFigureOut">
              <a:rPr lang="es-AR" smtClean="0"/>
              <a:t>21/1/2024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82E7D-3565-421D-9139-9F14CB65CD98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601461" y="2564904"/>
            <a:ext cx="39980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InDiSe </a:t>
            </a:r>
            <a:r>
              <a:rPr lang="es-ES" sz="4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FDC</a:t>
            </a:r>
            <a:endParaRPr lang="es-ES" sz="4400" b="1" dirty="0" smtClean="0">
              <a:solidFill>
                <a:schemeClr val="tx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es-ES" sz="3200" dirty="0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Firma de Contratos</a:t>
            </a:r>
          </a:p>
          <a:p>
            <a:pPr algn="ctr"/>
            <a:r>
              <a:rPr lang="es-ES" sz="3200" dirty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e</a:t>
            </a:r>
            <a:r>
              <a:rPr lang="es-ES" sz="3200" dirty="0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n la Nube</a:t>
            </a:r>
            <a:endParaRPr lang="es-ES" sz="3200" dirty="0" smtClean="0">
              <a:solidFill>
                <a:schemeClr val="tx2"/>
              </a:solidFill>
              <a:latin typeface="Arial Rounded MT Bold" panose="020F0704030504030204" pitchFamily="34" charset="0"/>
              <a:ea typeface="Segoe UI Black" panose="020B0A02040204020203" pitchFamily="34" charset="0"/>
            </a:endParaRPr>
          </a:p>
        </p:txBody>
      </p:sp>
      <p:pic>
        <p:nvPicPr>
          <p:cNvPr id="5" name="Picture 4" descr="C:\CDQ_Professional\MQ_InDiSe_Varios\Files_Image\LogosMQ-INDISE\Indise impres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46372"/>
            <a:ext cx="2160240" cy="70636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2415413" cy="122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8" descr="Icono, Nube, El Clima, Cielo, Azul, Atmósfera, Nublado - Sky Clipart Black  And White Png, Transparent Png - kind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601006" y="1494000"/>
            <a:ext cx="2147458" cy="13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287560" y="397164"/>
            <a:ext cx="456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Firma de </a:t>
            </a:r>
            <a:r>
              <a:rPr lang="es-ES_trad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Contratos en la Nube</a:t>
            </a:r>
            <a:endParaRPr lang="es-A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683" y="116632"/>
            <a:ext cx="1458805" cy="48058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2144"/>
            <a:ext cx="1944216" cy="50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Disco magnético"/>
          <p:cNvSpPr/>
          <p:nvPr/>
        </p:nvSpPr>
        <p:spPr>
          <a:xfrm>
            <a:off x="7058381" y="1874615"/>
            <a:ext cx="1233652" cy="522268"/>
          </a:xfrm>
          <a:prstGeom prst="flowChartMagneticDisk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AutoShape 4" descr="Icono, Nube, El Clima, Cielo, Azul, Atmósfera, Nublado - Sky Clipart Black  And White Png, Transparent Png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0" name="AutoShape 6" descr="Icono, Nube, El Clima, Cielo, Azul, Atmósfera, Nublado - Sky Clipart Black  And White Png, Transparent Png - kind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3" name="22 CuadroTexto"/>
          <p:cNvSpPr txBox="1"/>
          <p:nvPr/>
        </p:nvSpPr>
        <p:spPr>
          <a:xfrm>
            <a:off x="7048847" y="2054921"/>
            <a:ext cx="12866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 sz="1100" b="1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s-ES" dirty="0" smtClean="0"/>
              <a:t>Nube InDiSe</a:t>
            </a:r>
            <a:endParaRPr lang="es-AR" dirty="0"/>
          </a:p>
        </p:txBody>
      </p:sp>
      <p:sp>
        <p:nvSpPr>
          <p:cNvPr id="31" name="30 CuadroTexto"/>
          <p:cNvSpPr txBox="1"/>
          <p:nvPr/>
        </p:nvSpPr>
        <p:spPr>
          <a:xfrm>
            <a:off x="107504" y="1147391"/>
            <a:ext cx="3211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>
                <a:solidFill>
                  <a:schemeClr val="tx2"/>
                </a:solidFill>
                <a:latin typeface="Verdana" pitchFamily="34" charset="0"/>
              </a:rPr>
              <a:t>1. Captura </a:t>
            </a:r>
            <a:r>
              <a:rPr lang="es-ES" sz="1400" b="1" dirty="0">
                <a:solidFill>
                  <a:schemeClr val="tx2"/>
                </a:solidFill>
                <a:latin typeface="Verdana" pitchFamily="34" charset="0"/>
              </a:rPr>
              <a:t>de </a:t>
            </a:r>
            <a:r>
              <a:rPr lang="es-ES" sz="1400" b="1" dirty="0" smtClean="0">
                <a:solidFill>
                  <a:schemeClr val="tx2"/>
                </a:solidFill>
                <a:latin typeface="Verdana" pitchFamily="34" charset="0"/>
              </a:rPr>
              <a:t>Datos. Firmante</a:t>
            </a:r>
            <a:endParaRPr lang="es-AR" sz="14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Proceso predefinido"/>
          <p:cNvSpPr/>
          <p:nvPr/>
        </p:nvSpPr>
        <p:spPr>
          <a:xfrm>
            <a:off x="307975" y="1874615"/>
            <a:ext cx="2103785" cy="522268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4" name="63 CuadroTexto"/>
          <p:cNvSpPr txBox="1"/>
          <p:nvPr/>
        </p:nvSpPr>
        <p:spPr>
          <a:xfrm>
            <a:off x="536575" y="1903190"/>
            <a:ext cx="16633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chemeClr val="tx2"/>
                </a:solidFill>
                <a:latin typeface="Verdana" pitchFamily="34" charset="0"/>
              </a:rPr>
              <a:t>CRM / APP</a:t>
            </a:r>
          </a:p>
          <a:p>
            <a:pPr algn="ctr"/>
            <a:r>
              <a:rPr lang="es-ES" sz="1100" b="1" dirty="0" smtClean="0">
                <a:solidFill>
                  <a:schemeClr val="tx2"/>
                </a:solidFill>
                <a:latin typeface="Verdana" pitchFamily="34" charset="0"/>
              </a:rPr>
              <a:t>Empresa Cliente</a:t>
            </a:r>
            <a:endParaRPr lang="es-AR" sz="11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69" name="68 Conector recto de flecha"/>
          <p:cNvCxnSpPr/>
          <p:nvPr/>
        </p:nvCxnSpPr>
        <p:spPr>
          <a:xfrm>
            <a:off x="2411760" y="2100186"/>
            <a:ext cx="9886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 de flecha"/>
          <p:cNvCxnSpPr/>
          <p:nvPr/>
        </p:nvCxnSpPr>
        <p:spPr>
          <a:xfrm>
            <a:off x="5004048" y="2085328"/>
            <a:ext cx="145560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Proceso predefinido"/>
          <p:cNvSpPr/>
          <p:nvPr/>
        </p:nvSpPr>
        <p:spPr>
          <a:xfrm>
            <a:off x="3419872" y="1874614"/>
            <a:ext cx="1615792" cy="522269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9" name="48 CuadroTexto"/>
          <p:cNvSpPr txBox="1"/>
          <p:nvPr/>
        </p:nvSpPr>
        <p:spPr>
          <a:xfrm>
            <a:off x="3371855" y="1937327"/>
            <a:ext cx="1747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 sz="1100" b="1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s-ES" sz="1000" dirty="0" smtClean="0"/>
              <a:t>API </a:t>
            </a:r>
            <a:r>
              <a:rPr lang="es-ES" sz="1000" dirty="0"/>
              <a:t>R</a:t>
            </a:r>
            <a:r>
              <a:rPr lang="es-ES" sz="1000" dirty="0" smtClean="0"/>
              <a:t>est</a:t>
            </a:r>
          </a:p>
          <a:p>
            <a:r>
              <a:rPr lang="es-ES" sz="1000" dirty="0" smtClean="0"/>
              <a:t>InDiSe Firmante</a:t>
            </a:r>
            <a:endParaRPr lang="es-AR" sz="10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3339089" y="2515543"/>
            <a:ext cx="339315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API Rest. Datos del 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Firmante</a:t>
            </a:r>
          </a:p>
          <a:p>
            <a:endParaRPr lang="es-ES" sz="11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Esta API crea las credenciales de acceso, certificado de firma no cualificada y envía mail de aviso al cliente.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3339089" y="5226585"/>
            <a:ext cx="339315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rgbClr val="C00000"/>
                </a:solidFill>
                <a:latin typeface="Verdana" pitchFamily="34" charset="0"/>
              </a:rPr>
              <a:t>Web Service 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SOAP. A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rchivos PDF</a:t>
            </a:r>
          </a:p>
          <a:p>
            <a:endParaRPr lang="es-ES" sz="1100" b="1" dirty="0">
              <a:solidFill>
                <a:srgbClr val="C00000"/>
              </a:solidFill>
              <a:latin typeface="Verdana" pitchFamily="34" charset="0"/>
            </a:endParaRPr>
          </a:p>
          <a:p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Este servicio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 informa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ID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del/los firmante/s,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nombre del PDF y contenido físico en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formato binario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byte[].</a:t>
            </a:r>
            <a:endParaRPr lang="es-AR" sz="1100" dirty="0" smtClean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07504" y="3863017"/>
            <a:ext cx="39116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>
                <a:solidFill>
                  <a:schemeClr val="tx2"/>
                </a:solidFill>
                <a:latin typeface="Verdana" pitchFamily="34" charset="0"/>
              </a:rPr>
              <a:t>2. Captura </a:t>
            </a:r>
            <a:r>
              <a:rPr lang="es-ES" sz="1400" b="1" dirty="0">
                <a:solidFill>
                  <a:schemeClr val="tx2"/>
                </a:solidFill>
                <a:latin typeface="Verdana" pitchFamily="34" charset="0"/>
              </a:rPr>
              <a:t>de </a:t>
            </a:r>
            <a:r>
              <a:rPr lang="es-ES" sz="1400" b="1" dirty="0" smtClean="0">
                <a:solidFill>
                  <a:schemeClr val="tx2"/>
                </a:solidFill>
                <a:latin typeface="Verdana" pitchFamily="34" charset="0"/>
              </a:rPr>
              <a:t>Datos. Documento PDF</a:t>
            </a:r>
            <a:endParaRPr lang="es-AR" sz="14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22" name="Picture 8" descr="Icono, Nube, El Clima, Cielo, Azul, Atmósfera, Nublado - Sky Clipart Black  And White Png, Transparent Png - kind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607034" y="4157363"/>
            <a:ext cx="2147458" cy="13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23 Disco magnético"/>
          <p:cNvSpPr/>
          <p:nvPr/>
        </p:nvSpPr>
        <p:spPr>
          <a:xfrm>
            <a:off x="7064409" y="4537978"/>
            <a:ext cx="1233652" cy="522268"/>
          </a:xfrm>
          <a:prstGeom prst="flowChartMagneticDisk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7054875" y="4718284"/>
            <a:ext cx="12866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 sz="1100" b="1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s-ES" dirty="0" smtClean="0"/>
              <a:t>Nube InDiSe</a:t>
            </a:r>
            <a:endParaRPr lang="es-AR" dirty="0"/>
          </a:p>
        </p:txBody>
      </p:sp>
      <p:sp>
        <p:nvSpPr>
          <p:cNvPr id="26" name="25 Proceso predefinido"/>
          <p:cNvSpPr/>
          <p:nvPr/>
        </p:nvSpPr>
        <p:spPr>
          <a:xfrm>
            <a:off x="314003" y="4537978"/>
            <a:ext cx="2103785" cy="522268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7" name="26 CuadroTexto"/>
          <p:cNvSpPr txBox="1"/>
          <p:nvPr/>
        </p:nvSpPr>
        <p:spPr>
          <a:xfrm>
            <a:off x="542603" y="4566553"/>
            <a:ext cx="16633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chemeClr val="tx2"/>
                </a:solidFill>
                <a:latin typeface="Verdana" pitchFamily="34" charset="0"/>
              </a:rPr>
              <a:t>CRM / APP</a:t>
            </a:r>
          </a:p>
          <a:p>
            <a:pPr algn="ctr"/>
            <a:r>
              <a:rPr lang="es-ES" sz="1100" b="1" dirty="0" smtClean="0">
                <a:solidFill>
                  <a:schemeClr val="tx2"/>
                </a:solidFill>
                <a:latin typeface="Verdana" pitchFamily="34" charset="0"/>
              </a:rPr>
              <a:t>Empresa Cliente</a:t>
            </a:r>
            <a:endParaRPr lang="es-AR" sz="11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2417788" y="4763549"/>
            <a:ext cx="9886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5010076" y="4748691"/>
            <a:ext cx="15909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Proceso predefinido"/>
          <p:cNvSpPr/>
          <p:nvPr/>
        </p:nvSpPr>
        <p:spPr>
          <a:xfrm>
            <a:off x="3425900" y="4537977"/>
            <a:ext cx="1568731" cy="522269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3" name="32 CuadroTexto"/>
          <p:cNvSpPr txBox="1"/>
          <p:nvPr/>
        </p:nvSpPr>
        <p:spPr>
          <a:xfrm>
            <a:off x="3347864" y="4593317"/>
            <a:ext cx="1747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 sz="1100" b="1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s-ES" sz="1000" dirty="0" smtClean="0"/>
              <a:t>WS SOAP</a:t>
            </a:r>
          </a:p>
          <a:p>
            <a:r>
              <a:rPr lang="es-ES" sz="1000" dirty="0" smtClean="0"/>
              <a:t>InDiSe Archivo</a:t>
            </a:r>
            <a:endParaRPr lang="es-AR" sz="1000" dirty="0"/>
          </a:p>
        </p:txBody>
      </p:sp>
      <p:pic>
        <p:nvPicPr>
          <p:cNvPr id="34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358" y="4296409"/>
            <a:ext cx="305778" cy="37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" descr="Imagen relacionad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13005" y="1600252"/>
            <a:ext cx="437690" cy="437691"/>
          </a:xfrm>
          <a:prstGeom prst="rect">
            <a:avLst/>
          </a:prstGeom>
          <a:noFill/>
        </p:spPr>
      </p:pic>
      <p:pic>
        <p:nvPicPr>
          <p:cNvPr id="40" name="Picture 6" descr="Imagen relacionad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0494" y="4267834"/>
            <a:ext cx="437690" cy="4376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1" grpId="0"/>
      <p:bldP spid="64" grpId="0"/>
      <p:bldP spid="49" grpId="0"/>
      <p:bldP spid="52" grpId="0"/>
      <p:bldP spid="19" grpId="0"/>
      <p:bldP spid="21" grpId="0"/>
      <p:bldP spid="25" grpId="0"/>
      <p:bldP spid="27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683" y="116632"/>
            <a:ext cx="1458805" cy="48058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2144"/>
            <a:ext cx="1944216" cy="50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4" descr="Icono, Nube, El Clima, Cielo, Azul, Atmósfera, Nublado - Sky Clipart Black  And White Png, Transparent Png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0" name="AutoShape 6" descr="Icono, Nube, El Clima, Cielo, Azul, Atmósfera, Nublado - Sky Clipart Black  And White Png, Transparent Png - kind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cxnSp>
        <p:nvCxnSpPr>
          <p:cNvPr id="5" name="4 Conector recto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6" descr="Imagen relaciona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9769" y="4220655"/>
            <a:ext cx="443861" cy="443862"/>
          </a:xfrm>
          <a:prstGeom prst="rect">
            <a:avLst/>
          </a:prstGeom>
          <a:noFill/>
        </p:spPr>
      </p:pic>
      <p:sp>
        <p:nvSpPr>
          <p:cNvPr id="53" name="52 CuadroTexto"/>
          <p:cNvSpPr txBox="1"/>
          <p:nvPr/>
        </p:nvSpPr>
        <p:spPr>
          <a:xfrm>
            <a:off x="78533" y="3645024"/>
            <a:ext cx="1888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>
                <a:solidFill>
                  <a:schemeClr val="tx2"/>
                </a:solidFill>
                <a:latin typeface="Verdana" pitchFamily="34" charset="0"/>
              </a:rPr>
              <a:t>Firma del Cliente</a:t>
            </a:r>
            <a:endParaRPr lang="es-AR" sz="14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55" name="Picture 8" descr="Icono, Nube, El Clima, Cielo, Azul, Atmósfera, Nublado - Sky Clipart Black  And White Png, Transparent Png - kind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267744" y="4149080"/>
            <a:ext cx="286367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802" y="4611019"/>
            <a:ext cx="397914" cy="49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13908" y="4888233"/>
            <a:ext cx="216024" cy="30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206" y="4636298"/>
            <a:ext cx="397914" cy="49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58 Conector recto de flecha"/>
          <p:cNvCxnSpPr/>
          <p:nvPr/>
        </p:nvCxnSpPr>
        <p:spPr>
          <a:xfrm>
            <a:off x="3184844" y="4897379"/>
            <a:ext cx="906492" cy="7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CuadroTexto"/>
          <p:cNvSpPr txBox="1"/>
          <p:nvPr/>
        </p:nvSpPr>
        <p:spPr>
          <a:xfrm>
            <a:off x="3307258" y="4585566"/>
            <a:ext cx="6607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FIRMA</a:t>
            </a:r>
            <a:endParaRPr lang="es-AR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1" name="60 Conector recto de flecha"/>
          <p:cNvCxnSpPr/>
          <p:nvPr/>
        </p:nvCxnSpPr>
        <p:spPr>
          <a:xfrm>
            <a:off x="1187624" y="490819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CuadroTexto"/>
          <p:cNvSpPr txBox="1"/>
          <p:nvPr/>
        </p:nvSpPr>
        <p:spPr>
          <a:xfrm>
            <a:off x="323528" y="5529426"/>
            <a:ext cx="2411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solidFill>
                  <a:schemeClr val="tx2"/>
                </a:solidFill>
                <a:latin typeface="Verdana" pitchFamily="34" charset="0"/>
              </a:rPr>
              <a:t>Accede al portal de firma</a:t>
            </a:r>
          </a:p>
          <a:p>
            <a:r>
              <a:rPr lang="es-ES" sz="1100" b="1" dirty="0" smtClean="0">
                <a:latin typeface="Verdana" pitchFamily="34" charset="0"/>
              </a:rPr>
              <a:t>Nota</a:t>
            </a:r>
          </a:p>
          <a:p>
            <a:r>
              <a:rPr lang="es-ES" sz="900" dirty="0" smtClean="0">
                <a:latin typeface="Verdana" pitchFamily="34" charset="0"/>
              </a:rPr>
              <a:t>El sistema está preparado</a:t>
            </a:r>
            <a:r>
              <a:rPr lang="es-AR" sz="900" dirty="0">
                <a:latin typeface="Verdana" pitchFamily="34" charset="0"/>
              </a:rPr>
              <a:t> </a:t>
            </a:r>
            <a:r>
              <a:rPr lang="es-AR" sz="900" dirty="0" smtClean="0">
                <a:latin typeface="Verdana" pitchFamily="34" charset="0"/>
              </a:rPr>
              <a:t>para que haya más de un firmante</a:t>
            </a:r>
            <a:endParaRPr lang="es-ES" sz="900" dirty="0" smtClean="0">
              <a:latin typeface="Verdana" pitchFamily="34" charset="0"/>
            </a:endParaRPr>
          </a:p>
        </p:txBody>
      </p:sp>
      <p:pic>
        <p:nvPicPr>
          <p:cNvPr id="63" name="Picture 6" descr="Imagen relaciona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7369" y="4436679"/>
            <a:ext cx="443861" cy="443862"/>
          </a:xfrm>
          <a:prstGeom prst="rect">
            <a:avLst/>
          </a:prstGeom>
          <a:noFill/>
        </p:spPr>
      </p:pic>
      <p:pic>
        <p:nvPicPr>
          <p:cNvPr id="65" name="Picture 6" descr="Imagen relaciona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909" y="4565675"/>
            <a:ext cx="582921" cy="582922"/>
          </a:xfrm>
          <a:prstGeom prst="rect">
            <a:avLst/>
          </a:prstGeom>
          <a:noFill/>
        </p:spPr>
      </p:pic>
      <p:sp>
        <p:nvSpPr>
          <p:cNvPr id="66" name="65 CuadroTexto"/>
          <p:cNvSpPr txBox="1"/>
          <p:nvPr/>
        </p:nvSpPr>
        <p:spPr>
          <a:xfrm>
            <a:off x="107504" y="1196752"/>
            <a:ext cx="2751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>
                <a:solidFill>
                  <a:schemeClr val="tx2"/>
                </a:solidFill>
                <a:latin typeface="Verdana" pitchFamily="34" charset="0"/>
              </a:rPr>
              <a:t>Primer Acceso del Cliente</a:t>
            </a:r>
            <a:endParaRPr lang="es-AR" sz="14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67" name="Picture 6" descr="Imagen relaciona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988840"/>
            <a:ext cx="582921" cy="582922"/>
          </a:xfrm>
          <a:prstGeom prst="rect">
            <a:avLst/>
          </a:prstGeom>
          <a:noFill/>
        </p:spPr>
      </p:pic>
      <p:pic>
        <p:nvPicPr>
          <p:cNvPr id="68" name="Picture 8" descr="Icono, Nube, El Clima, Cielo, Azul, Atmósfera, Nublado - Sky Clipart Black  And White Png, Transparent Png - kind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267744" y="1611518"/>
            <a:ext cx="2826205" cy="1457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 redondeado"/>
          <p:cNvSpPr/>
          <p:nvPr/>
        </p:nvSpPr>
        <p:spPr>
          <a:xfrm>
            <a:off x="2885682" y="2089778"/>
            <a:ext cx="1516762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5" name="84 CuadroTexto"/>
          <p:cNvSpPr txBox="1"/>
          <p:nvPr/>
        </p:nvSpPr>
        <p:spPr>
          <a:xfrm>
            <a:off x="2911222" y="2173105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Verdana" pitchFamily="34" charset="0"/>
              </a:rPr>
              <a:t>Portal de Firma</a:t>
            </a:r>
            <a:endParaRPr lang="es-AR" sz="12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86" name="85 Conector recto de flecha"/>
          <p:cNvCxnSpPr/>
          <p:nvPr/>
        </p:nvCxnSpPr>
        <p:spPr>
          <a:xfrm>
            <a:off x="949299" y="2272761"/>
            <a:ext cx="11570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CuadroTexto"/>
          <p:cNvSpPr txBox="1"/>
          <p:nvPr/>
        </p:nvSpPr>
        <p:spPr>
          <a:xfrm>
            <a:off x="1259632" y="1958643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 smtClean="0">
                <a:solidFill>
                  <a:schemeClr val="tx2"/>
                </a:solidFill>
                <a:latin typeface="Verdana" pitchFamily="34" charset="0"/>
              </a:rPr>
              <a:t>LOGIN</a:t>
            </a:r>
            <a:endParaRPr lang="es-AR" sz="10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8" name="87 CuadroTexto"/>
          <p:cNvSpPr txBox="1"/>
          <p:nvPr/>
        </p:nvSpPr>
        <p:spPr>
          <a:xfrm>
            <a:off x="5059408" y="1484784"/>
            <a:ext cx="39770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PROTOCOLO 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DE DOBLE 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AUTENTICACIÓN</a:t>
            </a:r>
          </a:p>
          <a:p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(Proceso por única vez)</a:t>
            </a:r>
            <a:endParaRPr lang="es-ES" sz="1100" dirty="0" smtClean="0">
              <a:solidFill>
                <a:srgbClr val="C00000"/>
              </a:solidFill>
              <a:latin typeface="Verdana" pitchFamily="34" charset="0"/>
            </a:endParaRPr>
          </a:p>
          <a:p>
            <a:endParaRPr lang="es-ES" sz="11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228600" indent="-228600">
              <a:buAutoNum type="arabicPeriod"/>
            </a:pP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ACTIVACIÓN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 con su ID (número de documento)</a:t>
            </a:r>
            <a:endParaRPr lang="es-ES" sz="1100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228600" indent="-228600">
              <a:buAutoNum type="arabicPeriod"/>
            </a:pP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CONTRASEÑA ALEATORIA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para primer ingreso</a:t>
            </a:r>
            <a:endParaRPr lang="es-ES" sz="1100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228600" indent="-228600">
              <a:buAutoNum type="arabicPeriod"/>
            </a:pP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CONTRATO DE SUSCRIPTOR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se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expresa los alcances del certificado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emitido</a:t>
            </a:r>
          </a:p>
          <a:p>
            <a:pPr marL="228600" indent="-228600">
              <a:buAutoNum type="arabicPeriod"/>
            </a:pP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OTP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 código aleatorio con duración limitada, en general sesenta (60) segundos</a:t>
            </a:r>
          </a:p>
          <a:p>
            <a:pPr marL="228600" indent="-228600">
              <a:buAutoNum type="arabicPeriod"/>
            </a:pP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CAMBIO DE CONTRASEÑA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obligatoria para que pueda colocar una mnemotécnica</a:t>
            </a:r>
          </a:p>
          <a:p>
            <a:pPr marL="228600" indent="-228600">
              <a:buAutoNum type="arabicPeriod"/>
            </a:pPr>
            <a:endParaRPr lang="es-AR" sz="1100" dirty="0" smtClean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5364088" y="4005064"/>
            <a:ext cx="351049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CONTROL DE FIRMAS</a:t>
            </a:r>
          </a:p>
          <a:p>
            <a:endParaRPr lang="es-ES" sz="11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228600" indent="-228600">
              <a:buAutoNum type="arabicPeriod"/>
            </a:pP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Estado Inicial: 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Documento a Firmar</a:t>
            </a:r>
          </a:p>
          <a:p>
            <a:endParaRPr lang="es-ES" sz="11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2.  Estado Final: 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Documento Firmado</a:t>
            </a:r>
          </a:p>
          <a:p>
            <a:endParaRPr lang="es-ES" sz="1100" dirty="0">
              <a:solidFill>
                <a:srgbClr val="C00000"/>
              </a:solidFill>
              <a:latin typeface="Verdana" pitchFamily="34" charset="0"/>
            </a:endParaRPr>
          </a:p>
          <a:p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El segundo estado se establece cuando la cantidad de firmas es igual a la cantidad de firmantes</a:t>
            </a:r>
            <a:endParaRPr lang="es-AR" sz="1100" dirty="0" smtClean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287560" y="397164"/>
            <a:ext cx="456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Firma de </a:t>
            </a:r>
            <a:r>
              <a:rPr lang="es-ES_trad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Contratos en la Nube</a:t>
            </a:r>
            <a:endParaRPr lang="es-A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31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2" grpId="0"/>
      <p:bldP spid="66" grpId="0"/>
      <p:bldP spid="85" grpId="0"/>
      <p:bldP spid="87" grpId="0"/>
      <p:bldP spid="88" grpId="0"/>
      <p:bldP spid="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683" y="116632"/>
            <a:ext cx="1458805" cy="48058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2144"/>
            <a:ext cx="1944216" cy="50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4" descr="Icono, Nube, El Clima, Cielo, Azul, Atmósfera, Nublado - Sky Clipart Black  And White Png, Transparent Png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0" name="AutoShape 6" descr="Icono, Nube, El Clima, Cielo, Azul, Atmósfera, Nublado - Sky Clipart Black  And White Png, Transparent Png - kind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cxnSp>
        <p:nvCxnSpPr>
          <p:cNvPr id="5" name="4 Conector recto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CuadroTexto"/>
          <p:cNvSpPr txBox="1"/>
          <p:nvPr/>
        </p:nvSpPr>
        <p:spPr>
          <a:xfrm>
            <a:off x="78533" y="1268760"/>
            <a:ext cx="2757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>
                <a:solidFill>
                  <a:schemeClr val="tx2"/>
                </a:solidFill>
                <a:latin typeface="Verdana" pitchFamily="34" charset="0"/>
              </a:rPr>
              <a:t>Firma Masiva de Empresa</a:t>
            </a:r>
            <a:endParaRPr lang="es-AR" sz="14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55" name="Picture 8" descr="Icono, Nube, El Clima, Cielo, Azul, Atmósfera, Nublado - Sky Clipart Black  And White Png, Transparent Png - kind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695010" y="1772816"/>
            <a:ext cx="3616826" cy="1962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04050"/>
            <a:ext cx="397914" cy="49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58 Conector recto de flecha"/>
          <p:cNvCxnSpPr/>
          <p:nvPr/>
        </p:nvCxnSpPr>
        <p:spPr>
          <a:xfrm>
            <a:off x="2987824" y="2665131"/>
            <a:ext cx="906492" cy="7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CuadroTexto"/>
          <p:cNvSpPr txBox="1"/>
          <p:nvPr/>
        </p:nvSpPr>
        <p:spPr>
          <a:xfrm>
            <a:off x="3059832" y="2276872"/>
            <a:ext cx="764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FIRMA</a:t>
            </a:r>
          </a:p>
          <a:p>
            <a:pPr algn="ctr"/>
            <a:r>
              <a:rPr lang="es-E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MASIVA</a:t>
            </a:r>
            <a:endParaRPr lang="es-AR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1" name="60 Conector recto de flecha"/>
          <p:cNvCxnSpPr/>
          <p:nvPr/>
        </p:nvCxnSpPr>
        <p:spPr>
          <a:xfrm flipV="1">
            <a:off x="1187624" y="2672700"/>
            <a:ext cx="540060" cy="3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CuadroTexto"/>
          <p:cNvSpPr txBox="1"/>
          <p:nvPr/>
        </p:nvSpPr>
        <p:spPr>
          <a:xfrm>
            <a:off x="323528" y="3839850"/>
            <a:ext cx="2411847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solidFill>
                  <a:schemeClr val="tx2"/>
                </a:solidFill>
                <a:latin typeface="Verdana" pitchFamily="34" charset="0"/>
              </a:rPr>
              <a:t>Accede al portal de firma</a:t>
            </a:r>
          </a:p>
          <a:p>
            <a:r>
              <a:rPr lang="es-ES" sz="1100" b="1" dirty="0" smtClean="0">
                <a:latin typeface="Verdana" pitchFamily="34" charset="0"/>
              </a:rPr>
              <a:t>Usuario Administrador</a:t>
            </a:r>
          </a:p>
          <a:p>
            <a:endParaRPr lang="es-ES" sz="1100" b="1" dirty="0" smtClean="0">
              <a:latin typeface="Verdana" pitchFamily="34" charset="0"/>
            </a:endParaRPr>
          </a:p>
          <a:p>
            <a:r>
              <a:rPr lang="es-ES" sz="1000" dirty="0" smtClean="0">
                <a:latin typeface="Verdana" pitchFamily="34" charset="0"/>
              </a:rPr>
              <a:t>Este usuario tiene los permisos para ver todos los documentos del sistema:</a:t>
            </a:r>
          </a:p>
          <a:p>
            <a:endParaRPr lang="es-ES" sz="1000" dirty="0">
              <a:latin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00" dirty="0" smtClean="0">
                <a:latin typeface="Verdana" pitchFamily="34" charset="0"/>
              </a:rPr>
              <a:t>A la firma del cliente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00" dirty="0" smtClean="0">
                <a:latin typeface="Verdana" pitchFamily="34" charset="0"/>
              </a:rPr>
              <a:t>Firmado por el cliente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00" dirty="0" smtClean="0">
                <a:latin typeface="Verdana" pitchFamily="34" charset="0"/>
              </a:rPr>
              <a:t>Totalmente firmado</a:t>
            </a:r>
            <a:endParaRPr lang="es-ES" sz="1000" dirty="0" smtClean="0">
              <a:latin typeface="Verdana" pitchFamily="34" charset="0"/>
            </a:endParaRPr>
          </a:p>
        </p:txBody>
      </p:sp>
      <p:pic>
        <p:nvPicPr>
          <p:cNvPr id="65" name="Picture 6" descr="Imagen relacionad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909" y="2333427"/>
            <a:ext cx="582921" cy="582922"/>
          </a:xfrm>
          <a:prstGeom prst="rect">
            <a:avLst/>
          </a:prstGeom>
          <a:noFill/>
        </p:spPr>
      </p:pic>
      <p:sp>
        <p:nvSpPr>
          <p:cNvPr id="89" name="88 CuadroTexto"/>
          <p:cNvSpPr txBox="1"/>
          <p:nvPr/>
        </p:nvSpPr>
        <p:spPr>
          <a:xfrm>
            <a:off x="5364088" y="1772816"/>
            <a:ext cx="351049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C00000"/>
                </a:solidFill>
                <a:latin typeface="Verdana" pitchFamily="34" charset="0"/>
              </a:rPr>
              <a:t>Rúbrica por parte de la empresa </a:t>
            </a:r>
            <a:endParaRPr lang="es-ES" sz="14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endParaRPr lang="es-ES" sz="11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228600" indent="-228600">
              <a:buAutoNum type="arabicPeriod"/>
            </a:pP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Estado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Inicial: 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Firmado por el cliente</a:t>
            </a:r>
            <a:endParaRPr lang="es-ES" sz="11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endParaRPr lang="es-ES" sz="11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2.  Estado Final: 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Totalmente </a:t>
            </a:r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Firmado</a:t>
            </a:r>
            <a:endParaRPr lang="es-ES" sz="11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endParaRPr lang="es-ES" sz="1100" dirty="0">
              <a:solidFill>
                <a:srgbClr val="C00000"/>
              </a:solidFill>
              <a:latin typeface="Verdana" pitchFamily="34" charset="0"/>
            </a:endParaRPr>
          </a:p>
          <a:p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El segundo estado se establece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cuando se ha cumplido con 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la cantidad de firmas 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de la empresa (hasta dos cofirmantes)</a:t>
            </a:r>
          </a:p>
          <a:p>
            <a:endParaRPr lang="es-ES" sz="1100" dirty="0">
              <a:solidFill>
                <a:srgbClr val="C00000"/>
              </a:solidFill>
              <a:latin typeface="Verdana" pitchFamily="34" charset="0"/>
            </a:endParaRPr>
          </a:p>
          <a:p>
            <a:r>
              <a:rPr lang="es-ES" sz="1100" b="1" dirty="0" smtClean="0">
                <a:solidFill>
                  <a:srgbClr val="C00000"/>
                </a:solidFill>
                <a:latin typeface="Verdana" pitchFamily="34" charset="0"/>
              </a:rPr>
              <a:t>IMPORTANTE</a:t>
            </a:r>
          </a:p>
          <a:p>
            <a:endParaRPr lang="es-ES" sz="1100" b="1" dirty="0">
              <a:solidFill>
                <a:srgbClr val="C00000"/>
              </a:solidFill>
              <a:latin typeface="Verdana" pitchFamily="34" charset="0"/>
            </a:endParaRPr>
          </a:p>
          <a:p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El sistema admite dos tipos de firma, masiva no cualificada o masiva cualificada con token (Firma </a:t>
            </a:r>
            <a:r>
              <a:rPr lang="es-ES" sz="1100" dirty="0">
                <a:solidFill>
                  <a:srgbClr val="C00000"/>
                </a:solidFill>
                <a:latin typeface="Verdana" pitchFamily="34" charset="0"/>
              </a:rPr>
              <a:t>D</a:t>
            </a:r>
            <a:r>
              <a:rPr lang="es-ES" sz="1100" dirty="0" smtClean="0">
                <a:solidFill>
                  <a:srgbClr val="C00000"/>
                </a:solidFill>
                <a:latin typeface="Verdana" pitchFamily="34" charset="0"/>
              </a:rPr>
              <a:t>igital)</a:t>
            </a:r>
            <a:endParaRPr lang="es-ES" sz="11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endParaRPr lang="es-ES" sz="1100" dirty="0">
              <a:solidFill>
                <a:srgbClr val="C00000"/>
              </a:solidFill>
              <a:latin typeface="Verdana" pitchFamily="34" charset="0"/>
            </a:endParaRPr>
          </a:p>
          <a:p>
            <a:endParaRPr lang="es-AR" sz="1100" dirty="0" smtClean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287560" y="397164"/>
            <a:ext cx="456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Firma de </a:t>
            </a:r>
            <a:r>
              <a:rPr lang="es-ES_trad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Contratos en la Nube</a:t>
            </a:r>
            <a:endParaRPr lang="es-A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1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160" y="2556450"/>
            <a:ext cx="397914" cy="49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560" y="2708850"/>
            <a:ext cx="397914" cy="49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62074" y="3022872"/>
            <a:ext cx="216024" cy="30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420888"/>
            <a:ext cx="397914" cy="49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328" y="2573288"/>
            <a:ext cx="397914" cy="49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728" y="2725688"/>
            <a:ext cx="397914" cy="49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74242" y="3039710"/>
            <a:ext cx="216024" cy="30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3025527"/>
            <a:ext cx="216024" cy="30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2296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2" grpId="0"/>
      <p:bldP spid="8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334</Words>
  <Application>Microsoft Office PowerPoint</Application>
  <PresentationFormat>Presentación en pantalla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cdq1974</dc:creator>
  <cp:lastModifiedBy>Daniel</cp:lastModifiedBy>
  <cp:revision>66</cp:revision>
  <dcterms:created xsi:type="dcterms:W3CDTF">2017-12-26T12:54:55Z</dcterms:created>
  <dcterms:modified xsi:type="dcterms:W3CDTF">2024-01-21T14:25:29Z</dcterms:modified>
</cp:coreProperties>
</file>